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5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1EAFA-D8A7-43D4-B3BF-002C08C51ADD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34515B-9D35-4577-8EDF-21D4A5A16BFF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5">
                  <a:lumMod val="50000"/>
                </a:schemeClr>
              </a:solidFill>
            </a:rPr>
            <a:t>Мхи и лишайники на коре деревьев, на больших камнях, скалах, старых деревянных строениях растут в основном на северной стороне. Однако этого признака также недостаточно для ориентирования, желательно просмотреть десяток деревьев, прежде чем сделать правильный вывод. 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F6DF0C9D-D75D-4B03-9119-634F861B8D03}" type="parTrans" cxnId="{5C1F506C-292A-4839-AEBC-48CA58D8FFBD}">
      <dgm:prSet/>
      <dgm:spPr/>
      <dgm:t>
        <a:bodyPr/>
        <a:lstStyle/>
        <a:p>
          <a:endParaRPr lang="ru-RU"/>
        </a:p>
      </dgm:t>
    </dgm:pt>
    <dgm:pt modelId="{8DFF6685-73EE-4A50-BC01-A5BA70020E70}" type="sibTrans" cxnId="{5C1F506C-292A-4839-AEBC-48CA58D8FFBD}">
      <dgm:prSet/>
      <dgm:spPr/>
      <dgm:t>
        <a:bodyPr/>
        <a:lstStyle/>
        <a:p>
          <a:endParaRPr lang="ru-RU"/>
        </a:p>
      </dgm:t>
    </dgm:pt>
    <dgm:pt modelId="{CB596602-8ACB-4C64-AF3E-5BEB5D68CE74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5">
                  <a:lumMod val="50000"/>
                </a:schemeClr>
              </a:solidFill>
            </a:rPr>
            <a:t>Кора деревьев с северной стороны обычно грубее и темнее, чем с южной; особенно это хорошо заметно на березе. В жаркое время года на стволах хвойных деревьев выделяется больше смолы с южной стороны. 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C15CE2DD-2A48-4526-BD17-6BECB5688E76}" type="parTrans" cxnId="{82761867-E4AB-48CC-94D8-2F8BC5CD3D0B}">
      <dgm:prSet/>
      <dgm:spPr/>
      <dgm:t>
        <a:bodyPr/>
        <a:lstStyle/>
        <a:p>
          <a:endParaRPr lang="ru-RU"/>
        </a:p>
      </dgm:t>
    </dgm:pt>
    <dgm:pt modelId="{559C8060-7B9F-4E23-9A0A-7F33FBDD7BF5}" type="sibTrans" cxnId="{82761867-E4AB-48CC-94D8-2F8BC5CD3D0B}">
      <dgm:prSet/>
      <dgm:spPr/>
      <dgm:t>
        <a:bodyPr/>
        <a:lstStyle/>
        <a:p>
          <a:endParaRPr lang="ru-RU"/>
        </a:p>
      </dgm:t>
    </dgm:pt>
    <dgm:pt modelId="{76B905A6-9B93-4863-98F4-5984326ADF68}" type="pres">
      <dgm:prSet presAssocID="{BFD1EAFA-D8A7-43D4-B3BF-002C08C51A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B5DCE-FF08-4D17-8814-4E57F3574A83}" type="pres">
      <dgm:prSet presAssocID="{0C34515B-9D35-4577-8EDF-21D4A5A16B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684BA-2FB0-4BD0-AAC4-40BA280C90E9}" type="pres">
      <dgm:prSet presAssocID="{8DFF6685-73EE-4A50-BC01-A5BA70020E70}" presName="spacer" presStyleCnt="0"/>
      <dgm:spPr/>
    </dgm:pt>
    <dgm:pt modelId="{E688CAAB-6C94-4CA3-8B6A-EB31D9FCA135}" type="pres">
      <dgm:prSet presAssocID="{CB596602-8ACB-4C64-AF3E-5BEB5D68CE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F506C-292A-4839-AEBC-48CA58D8FFBD}" srcId="{BFD1EAFA-D8A7-43D4-B3BF-002C08C51ADD}" destId="{0C34515B-9D35-4577-8EDF-21D4A5A16BFF}" srcOrd="0" destOrd="0" parTransId="{F6DF0C9D-D75D-4B03-9119-634F861B8D03}" sibTransId="{8DFF6685-73EE-4A50-BC01-A5BA70020E70}"/>
    <dgm:cxn modelId="{062485E8-DF5E-47F9-816C-3FC8D8CF534A}" type="presOf" srcId="{BFD1EAFA-D8A7-43D4-B3BF-002C08C51ADD}" destId="{76B905A6-9B93-4863-98F4-5984326ADF68}" srcOrd="0" destOrd="0" presId="urn:microsoft.com/office/officeart/2005/8/layout/vList2"/>
    <dgm:cxn modelId="{BE4C0CCA-EACD-407E-9FED-EB9A885A684C}" type="presOf" srcId="{0C34515B-9D35-4577-8EDF-21D4A5A16BFF}" destId="{1BCB5DCE-FF08-4D17-8814-4E57F3574A83}" srcOrd="0" destOrd="0" presId="urn:microsoft.com/office/officeart/2005/8/layout/vList2"/>
    <dgm:cxn modelId="{82761867-E4AB-48CC-94D8-2F8BC5CD3D0B}" srcId="{BFD1EAFA-D8A7-43D4-B3BF-002C08C51ADD}" destId="{CB596602-8ACB-4C64-AF3E-5BEB5D68CE74}" srcOrd="1" destOrd="0" parTransId="{C15CE2DD-2A48-4526-BD17-6BECB5688E76}" sibTransId="{559C8060-7B9F-4E23-9A0A-7F33FBDD7BF5}"/>
    <dgm:cxn modelId="{27CE7D69-9ED5-4991-89FF-C84519B4C8D4}" type="presOf" srcId="{CB596602-8ACB-4C64-AF3E-5BEB5D68CE74}" destId="{E688CAAB-6C94-4CA3-8B6A-EB31D9FCA135}" srcOrd="0" destOrd="0" presId="urn:microsoft.com/office/officeart/2005/8/layout/vList2"/>
    <dgm:cxn modelId="{7A93D301-9779-4D54-9671-077F8BC3E6A6}" type="presParOf" srcId="{76B905A6-9B93-4863-98F4-5984326ADF68}" destId="{1BCB5DCE-FF08-4D17-8814-4E57F3574A83}" srcOrd="0" destOrd="0" presId="urn:microsoft.com/office/officeart/2005/8/layout/vList2"/>
    <dgm:cxn modelId="{E7206AD4-7EF4-4A88-B392-A82FAE00BB84}" type="presParOf" srcId="{76B905A6-9B93-4863-98F4-5984326ADF68}" destId="{E28684BA-2FB0-4BD0-AAC4-40BA280C90E9}" srcOrd="1" destOrd="0" presId="urn:microsoft.com/office/officeart/2005/8/layout/vList2"/>
    <dgm:cxn modelId="{E78B5FC2-539E-4B08-809B-A953F3EC291B}" type="presParOf" srcId="{76B905A6-9B93-4863-98F4-5984326ADF68}" destId="{E688CAAB-6C94-4CA3-8B6A-EB31D9FCA1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D6353-A9B6-4916-835A-A75909D9929F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C8CEBAE-A740-4E1B-AF36-1EB6C82EFF18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Весной на северных окраинах лесных полян трава более густая, чем на южных; около отдельных столбов, деревьев, крупных камней трава растет гуще с южной стороны. 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B03DC45-1BBF-44E5-A8FC-C31389076AD2}" type="parTrans" cxnId="{01BD8AB3-55D9-4590-8305-6C3762E873AC}">
      <dgm:prSet/>
      <dgm:spPr/>
      <dgm:t>
        <a:bodyPr/>
        <a:lstStyle/>
        <a:p>
          <a:endParaRPr lang="ru-RU"/>
        </a:p>
      </dgm:t>
    </dgm:pt>
    <dgm:pt modelId="{EECC8C91-9FA2-410C-9753-16F50D818BF0}" type="sibTrans" cxnId="{01BD8AB3-55D9-4590-8305-6C3762E873AC}">
      <dgm:prSet/>
      <dgm:spPr/>
      <dgm:t>
        <a:bodyPr/>
        <a:lstStyle/>
        <a:p>
          <a:endParaRPr lang="ru-RU"/>
        </a:p>
      </dgm:t>
    </dgm:pt>
    <dgm:pt modelId="{012C6AF4-A99C-4AAB-A429-9ED8418F51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Муравейники, как правило, находятся к югу от ближайших деревьев и пней; южная сторона их более пологая, чем северная</a:t>
          </a:r>
          <a:r>
            <a:rPr lang="ru-RU" b="1" dirty="0" smtClean="0"/>
            <a:t>. </a:t>
          </a:r>
          <a:endParaRPr lang="ru-RU" dirty="0"/>
        </a:p>
      </dgm:t>
    </dgm:pt>
    <dgm:pt modelId="{6E55F9BD-71AB-4D0A-8C59-6EC4AB86527B}" type="parTrans" cxnId="{D4B35B67-60E9-474B-98CC-B59241EEEBFA}">
      <dgm:prSet/>
      <dgm:spPr/>
      <dgm:t>
        <a:bodyPr/>
        <a:lstStyle/>
        <a:p>
          <a:endParaRPr lang="ru-RU"/>
        </a:p>
      </dgm:t>
    </dgm:pt>
    <dgm:pt modelId="{EF44E999-CE1C-42BF-BE9D-8022FE81BCA5}" type="sibTrans" cxnId="{D4B35B67-60E9-474B-98CC-B59241EEEBFA}">
      <dgm:prSet/>
      <dgm:spPr/>
      <dgm:t>
        <a:bodyPr/>
        <a:lstStyle/>
        <a:p>
          <a:endParaRPr lang="ru-RU"/>
        </a:p>
      </dgm:t>
    </dgm:pt>
    <dgm:pt modelId="{6F7C73DB-9DDA-4042-A1DB-8359B1169820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Снег быстрее подтаивает на южных склонах, в результате чего на снегу образуются зазубрины - шипы, направленные к югу. 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A02BECB5-3B75-45B4-BC9F-15FC8350403C}" type="parTrans" cxnId="{EA5F7F4B-3607-411F-ADDE-F17E74E1C040}">
      <dgm:prSet/>
      <dgm:spPr/>
      <dgm:t>
        <a:bodyPr/>
        <a:lstStyle/>
        <a:p>
          <a:endParaRPr lang="ru-RU"/>
        </a:p>
      </dgm:t>
    </dgm:pt>
    <dgm:pt modelId="{B495C6C5-2AAA-4ACC-8B5A-1FD536D94E5A}" type="sibTrans" cxnId="{EA5F7F4B-3607-411F-ADDE-F17E74E1C040}">
      <dgm:prSet/>
      <dgm:spPr/>
      <dgm:t>
        <a:bodyPr/>
        <a:lstStyle/>
        <a:p>
          <a:endParaRPr lang="ru-RU"/>
        </a:p>
      </dgm:t>
    </dgm:pt>
    <dgm:pt modelId="{DFF7431E-304F-410E-BBC6-7ABC8F936D23}" type="pres">
      <dgm:prSet presAssocID="{9B5D6353-A9B6-4916-835A-A75909D992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0FF31-2CA1-4625-A9DF-372E6CDAF295}" type="pres">
      <dgm:prSet presAssocID="{6C8CEBAE-A740-4E1B-AF36-1EB6C82EFF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3EBA-9673-4475-95C3-2C4EB7EBF470}" type="pres">
      <dgm:prSet presAssocID="{EECC8C91-9FA2-410C-9753-16F50D818BF0}" presName="spacer" presStyleCnt="0"/>
      <dgm:spPr/>
    </dgm:pt>
    <dgm:pt modelId="{D831A369-840E-4153-81C8-B3C0056577B7}" type="pres">
      <dgm:prSet presAssocID="{012C6AF4-A99C-4AAB-A429-9ED8418F51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C0F4E-570E-4219-B26E-0921905C738F}" type="pres">
      <dgm:prSet presAssocID="{EF44E999-CE1C-42BF-BE9D-8022FE81BCA5}" presName="spacer" presStyleCnt="0"/>
      <dgm:spPr/>
    </dgm:pt>
    <dgm:pt modelId="{811F3E4B-2D7B-48EF-B170-8C418C8B2B75}" type="pres">
      <dgm:prSet presAssocID="{6F7C73DB-9DDA-4042-A1DB-8359B1169820}" presName="parentText" presStyleLbl="node1" presStyleIdx="2" presStyleCnt="3" custLinFactNeighborX="501" custLinFactNeighborY="7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35B67-60E9-474B-98CC-B59241EEEBFA}" srcId="{9B5D6353-A9B6-4916-835A-A75909D9929F}" destId="{012C6AF4-A99C-4AAB-A429-9ED8418F512E}" srcOrd="1" destOrd="0" parTransId="{6E55F9BD-71AB-4D0A-8C59-6EC4AB86527B}" sibTransId="{EF44E999-CE1C-42BF-BE9D-8022FE81BCA5}"/>
    <dgm:cxn modelId="{F5C56F47-3B06-43B2-A122-02E63AF3FA84}" type="presOf" srcId="{6F7C73DB-9DDA-4042-A1DB-8359B1169820}" destId="{811F3E4B-2D7B-48EF-B170-8C418C8B2B75}" srcOrd="0" destOrd="0" presId="urn:microsoft.com/office/officeart/2005/8/layout/vList2"/>
    <dgm:cxn modelId="{70618529-0086-480D-B433-33615946BBCC}" type="presOf" srcId="{6C8CEBAE-A740-4E1B-AF36-1EB6C82EFF18}" destId="{A040FF31-2CA1-4625-A9DF-372E6CDAF295}" srcOrd="0" destOrd="0" presId="urn:microsoft.com/office/officeart/2005/8/layout/vList2"/>
    <dgm:cxn modelId="{EA5F7F4B-3607-411F-ADDE-F17E74E1C040}" srcId="{9B5D6353-A9B6-4916-835A-A75909D9929F}" destId="{6F7C73DB-9DDA-4042-A1DB-8359B1169820}" srcOrd="2" destOrd="0" parTransId="{A02BECB5-3B75-45B4-BC9F-15FC8350403C}" sibTransId="{B495C6C5-2AAA-4ACC-8B5A-1FD536D94E5A}"/>
    <dgm:cxn modelId="{DA8A670B-BF16-4784-99C3-846AF0CD1B3A}" type="presOf" srcId="{012C6AF4-A99C-4AAB-A429-9ED8418F512E}" destId="{D831A369-840E-4153-81C8-B3C0056577B7}" srcOrd="0" destOrd="0" presId="urn:microsoft.com/office/officeart/2005/8/layout/vList2"/>
    <dgm:cxn modelId="{01BD8AB3-55D9-4590-8305-6C3762E873AC}" srcId="{9B5D6353-A9B6-4916-835A-A75909D9929F}" destId="{6C8CEBAE-A740-4E1B-AF36-1EB6C82EFF18}" srcOrd="0" destOrd="0" parTransId="{0B03DC45-1BBF-44E5-A8FC-C31389076AD2}" sibTransId="{EECC8C91-9FA2-410C-9753-16F50D818BF0}"/>
    <dgm:cxn modelId="{E5A1EE5E-3842-43BA-96AF-0BA457C1A59A}" type="presOf" srcId="{9B5D6353-A9B6-4916-835A-A75909D9929F}" destId="{DFF7431E-304F-410E-BBC6-7ABC8F936D23}" srcOrd="0" destOrd="0" presId="urn:microsoft.com/office/officeart/2005/8/layout/vList2"/>
    <dgm:cxn modelId="{12246C6F-4E75-46D6-AA7B-0809C4F66648}" type="presParOf" srcId="{DFF7431E-304F-410E-BBC6-7ABC8F936D23}" destId="{A040FF31-2CA1-4625-A9DF-372E6CDAF295}" srcOrd="0" destOrd="0" presId="urn:microsoft.com/office/officeart/2005/8/layout/vList2"/>
    <dgm:cxn modelId="{5F29C529-C3D4-482C-8EE5-D78C86EA9348}" type="presParOf" srcId="{DFF7431E-304F-410E-BBC6-7ABC8F936D23}" destId="{23A73EBA-9673-4475-95C3-2C4EB7EBF470}" srcOrd="1" destOrd="0" presId="urn:microsoft.com/office/officeart/2005/8/layout/vList2"/>
    <dgm:cxn modelId="{5769B300-8D89-4D78-9291-BD4D452F521E}" type="presParOf" srcId="{DFF7431E-304F-410E-BBC6-7ABC8F936D23}" destId="{D831A369-840E-4153-81C8-B3C0056577B7}" srcOrd="2" destOrd="0" presId="urn:microsoft.com/office/officeart/2005/8/layout/vList2"/>
    <dgm:cxn modelId="{68868CCD-C199-4A82-9239-4F26171BEE99}" type="presParOf" srcId="{DFF7431E-304F-410E-BBC6-7ABC8F936D23}" destId="{ED4C0F4E-570E-4219-B26E-0921905C738F}" srcOrd="3" destOrd="0" presId="urn:microsoft.com/office/officeart/2005/8/layout/vList2"/>
    <dgm:cxn modelId="{B73307D3-DDDA-4BE7-AF8C-4A07B7880BFB}" type="presParOf" srcId="{DFF7431E-304F-410E-BBC6-7ABC8F936D23}" destId="{811F3E4B-2D7B-48EF-B170-8C418C8B2B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D6353-A9B6-4916-835A-A75909D9929F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67DEAD0-4B3B-4642-87D8-AF78276C1252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 дождливую погоду на северной стороне дерева видна вертикальная темная полоса, образовавшаяся от неравномерного высыхания коры после прекращения осадков</a:t>
          </a:r>
          <a:endParaRPr lang="ru-RU" b="1" dirty="0"/>
        </a:p>
      </dgm:t>
    </dgm:pt>
    <dgm:pt modelId="{02A84DBA-33BA-4580-822C-F41B4B65620E}" type="parTrans" cxnId="{798DE9AC-BCB2-4C88-8272-ADE74805E69D}">
      <dgm:prSet/>
      <dgm:spPr/>
      <dgm:t>
        <a:bodyPr/>
        <a:lstStyle/>
        <a:p>
          <a:endParaRPr lang="ru-RU"/>
        </a:p>
      </dgm:t>
    </dgm:pt>
    <dgm:pt modelId="{47A57485-31A3-489B-9DF4-B534CD82B44F}" type="sibTrans" cxnId="{798DE9AC-BCB2-4C88-8272-ADE74805E69D}">
      <dgm:prSet/>
      <dgm:spPr/>
      <dgm:t>
        <a:bodyPr/>
        <a:lstStyle/>
        <a:p>
          <a:endParaRPr lang="ru-RU"/>
        </a:p>
      </dgm:t>
    </dgm:pt>
    <dgm:pt modelId="{5FBF2E9E-58C1-4B16-95E0-477FA9B74AF2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Ветви отдельно стоящих деревьев гуще с южной стороны, но в лесу одного этого признака недостаточно для определения направления движения 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93B360DF-A7C3-40FB-9E41-F9D2C93EE0CF}" type="parTrans" cxnId="{B91DC200-7411-438C-88C0-A6F8C783F772}">
      <dgm:prSet/>
      <dgm:spPr/>
      <dgm:t>
        <a:bodyPr/>
        <a:lstStyle/>
        <a:p>
          <a:endParaRPr lang="ru-RU"/>
        </a:p>
      </dgm:t>
    </dgm:pt>
    <dgm:pt modelId="{DAC61BF6-526B-4E35-A1C4-9C70E7C1EF60}" type="sibTrans" cxnId="{B91DC200-7411-438C-88C0-A6F8C783F772}">
      <dgm:prSet/>
      <dgm:spPr/>
      <dgm:t>
        <a:bodyPr/>
        <a:lstStyle/>
        <a:p>
          <a:endParaRPr lang="ru-RU"/>
        </a:p>
      </dgm:t>
    </dgm:pt>
    <dgm:pt modelId="{DFF7431E-304F-410E-BBC6-7ABC8F936D23}" type="pres">
      <dgm:prSet presAssocID="{9B5D6353-A9B6-4916-835A-A75909D992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BC8476-F637-4D31-A68E-59AAE334D23C}" type="pres">
      <dgm:prSet presAssocID="{367DEAD0-4B3B-4642-87D8-AF78276C1252}" presName="parentText" presStyleLbl="node1" presStyleIdx="0" presStyleCnt="2" custLinFactNeighborX="2751" custLinFactNeighborY="55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0E233-F24F-450E-9ED4-8DE108CBA48D}" type="pres">
      <dgm:prSet presAssocID="{47A57485-31A3-489B-9DF4-B534CD82B44F}" presName="spacer" presStyleCnt="0"/>
      <dgm:spPr/>
    </dgm:pt>
    <dgm:pt modelId="{B1BB1B49-11B9-4720-BA03-B3BFA85E7B5C}" type="pres">
      <dgm:prSet presAssocID="{5FBF2E9E-58C1-4B16-95E0-477FA9B74AF2}" presName="parentText" presStyleLbl="node1" presStyleIdx="1" presStyleCnt="2" custLinFactNeighborX="501" custLinFactNeighborY="31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DE9AC-BCB2-4C88-8272-ADE74805E69D}" srcId="{9B5D6353-A9B6-4916-835A-A75909D9929F}" destId="{367DEAD0-4B3B-4642-87D8-AF78276C1252}" srcOrd="0" destOrd="0" parTransId="{02A84DBA-33BA-4580-822C-F41B4B65620E}" sibTransId="{47A57485-31A3-489B-9DF4-B534CD82B44F}"/>
    <dgm:cxn modelId="{152136A1-9173-407E-8E38-EFCE9E267878}" type="presOf" srcId="{9B5D6353-A9B6-4916-835A-A75909D9929F}" destId="{DFF7431E-304F-410E-BBC6-7ABC8F936D23}" srcOrd="0" destOrd="0" presId="urn:microsoft.com/office/officeart/2005/8/layout/vList2"/>
    <dgm:cxn modelId="{B91DC200-7411-438C-88C0-A6F8C783F772}" srcId="{9B5D6353-A9B6-4916-835A-A75909D9929F}" destId="{5FBF2E9E-58C1-4B16-95E0-477FA9B74AF2}" srcOrd="1" destOrd="0" parTransId="{93B360DF-A7C3-40FB-9E41-F9D2C93EE0CF}" sibTransId="{DAC61BF6-526B-4E35-A1C4-9C70E7C1EF60}"/>
    <dgm:cxn modelId="{CEBC46D5-D1C7-4443-BCB4-6493E1D1133C}" type="presOf" srcId="{367DEAD0-4B3B-4642-87D8-AF78276C1252}" destId="{5ABC8476-F637-4D31-A68E-59AAE334D23C}" srcOrd="0" destOrd="0" presId="urn:microsoft.com/office/officeart/2005/8/layout/vList2"/>
    <dgm:cxn modelId="{6E28C21B-4870-419C-9C59-E564A910CE49}" type="presOf" srcId="{5FBF2E9E-58C1-4B16-95E0-477FA9B74AF2}" destId="{B1BB1B49-11B9-4720-BA03-B3BFA85E7B5C}" srcOrd="0" destOrd="0" presId="urn:microsoft.com/office/officeart/2005/8/layout/vList2"/>
    <dgm:cxn modelId="{77CD2565-882A-4497-97E0-F68FBCECE219}" type="presParOf" srcId="{DFF7431E-304F-410E-BBC6-7ABC8F936D23}" destId="{5ABC8476-F637-4D31-A68E-59AAE334D23C}" srcOrd="0" destOrd="0" presId="urn:microsoft.com/office/officeart/2005/8/layout/vList2"/>
    <dgm:cxn modelId="{CB26D7D2-C86A-43AF-BBBC-0E57DE30C403}" type="presParOf" srcId="{DFF7431E-304F-410E-BBC6-7ABC8F936D23}" destId="{F200E233-F24F-450E-9ED4-8DE108CBA48D}" srcOrd="1" destOrd="0" presId="urn:microsoft.com/office/officeart/2005/8/layout/vList2"/>
    <dgm:cxn modelId="{2C2C7417-08B0-4F14-968E-261D1E5A4324}" type="presParOf" srcId="{DFF7431E-304F-410E-BBC6-7ABC8F936D23}" destId="{B1BB1B49-11B9-4720-BA03-B3BFA85E7B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B5DCE-FF08-4D17-8814-4E57F3574A83}">
      <dsp:nvSpPr>
        <dsp:cNvPr id="0" name=""/>
        <dsp:cNvSpPr/>
      </dsp:nvSpPr>
      <dsp:spPr>
        <a:xfrm>
          <a:off x="0" y="72996"/>
          <a:ext cx="8496944" cy="2471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5">
                  <a:lumMod val="50000"/>
                </a:schemeClr>
              </a:solidFill>
            </a:rPr>
            <a:t>Мхи и лишайники на коре деревьев, на больших камнях, скалах, старых деревянных строениях растут в основном на северной стороне. Однако этого признака также недостаточно для ориентирования, желательно просмотреть десяток деревьев, прежде чем сделать правильный вывод. 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72996"/>
        <a:ext cx="8496944" cy="2471039"/>
      </dsp:txXfrm>
    </dsp:sp>
    <dsp:sp modelId="{E688CAAB-6C94-4CA3-8B6A-EB31D9FCA135}">
      <dsp:nvSpPr>
        <dsp:cNvPr id="0" name=""/>
        <dsp:cNvSpPr/>
      </dsp:nvSpPr>
      <dsp:spPr>
        <a:xfrm>
          <a:off x="0" y="2613156"/>
          <a:ext cx="8496944" cy="2471039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hade val="51000"/>
                <a:satMod val="130000"/>
              </a:schemeClr>
            </a:gs>
            <a:gs pos="80000">
              <a:schemeClr val="accent2">
                <a:hueOff val="-6555403"/>
                <a:satOff val="-7776"/>
                <a:lumOff val="-4117"/>
                <a:alphaOff val="0"/>
                <a:shade val="93000"/>
                <a:satMod val="13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5">
                  <a:lumMod val="50000"/>
                </a:schemeClr>
              </a:solidFill>
            </a:rPr>
            <a:t>Кора деревьев с северной стороны обычно грубее и темнее, чем с южной; особенно это хорошо заметно на березе. В жаркое время года на стволах хвойных деревьев выделяется больше смолы с южной стороны. 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613156"/>
        <a:ext cx="8496944" cy="2471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40FF31-2CA1-4625-A9DF-372E6CDAF295}">
      <dsp:nvSpPr>
        <dsp:cNvPr id="0" name=""/>
        <dsp:cNvSpPr/>
      </dsp:nvSpPr>
      <dsp:spPr>
        <a:xfrm>
          <a:off x="0" y="50091"/>
          <a:ext cx="6400800" cy="1641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5">
                  <a:lumMod val="50000"/>
                </a:schemeClr>
              </a:solidFill>
            </a:rPr>
            <a:t>Весной на северных окраинах лесных полян трава более густая, чем на южных; около отдельных столбов, деревьев, крупных камней трава растет гуще с южной стороны. </a:t>
          </a:r>
          <a:endParaRPr lang="ru-RU" sz="2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50091"/>
        <a:ext cx="6400800" cy="1641509"/>
      </dsp:txXfrm>
    </dsp:sp>
    <dsp:sp modelId="{D831A369-840E-4153-81C8-B3C0056577B7}">
      <dsp:nvSpPr>
        <dsp:cNvPr id="0" name=""/>
        <dsp:cNvSpPr/>
      </dsp:nvSpPr>
      <dsp:spPr>
        <a:xfrm>
          <a:off x="0" y="1757841"/>
          <a:ext cx="6400800" cy="1641509"/>
        </a:xfrm>
        <a:prstGeom prst="roundRect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shade val="51000"/>
                <a:satMod val="130000"/>
              </a:schemeClr>
            </a:gs>
            <a:gs pos="80000">
              <a:schemeClr val="accent3">
                <a:hueOff val="2312758"/>
                <a:satOff val="-12398"/>
                <a:lumOff val="-1667"/>
                <a:alphaOff val="0"/>
                <a:shade val="93000"/>
                <a:satMod val="130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5">
                  <a:lumMod val="50000"/>
                </a:schemeClr>
              </a:solidFill>
            </a:rPr>
            <a:t>Муравейники, как правило, находятся к югу от ближайших деревьев и пней; южная сторона их более пологая, чем северная</a:t>
          </a:r>
          <a:r>
            <a:rPr lang="ru-RU" sz="2300" b="1" kern="1200" dirty="0" smtClean="0"/>
            <a:t>. </a:t>
          </a:r>
          <a:endParaRPr lang="ru-RU" sz="2300" kern="1200" dirty="0"/>
        </a:p>
      </dsp:txBody>
      <dsp:txXfrm>
        <a:off x="0" y="1757841"/>
        <a:ext cx="6400800" cy="1641509"/>
      </dsp:txXfrm>
    </dsp:sp>
    <dsp:sp modelId="{811F3E4B-2D7B-48EF-B170-8C418C8B2B75}">
      <dsp:nvSpPr>
        <dsp:cNvPr id="0" name=""/>
        <dsp:cNvSpPr/>
      </dsp:nvSpPr>
      <dsp:spPr>
        <a:xfrm>
          <a:off x="0" y="3513110"/>
          <a:ext cx="6400800" cy="1641509"/>
        </a:xfrm>
        <a:prstGeom prst="round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shade val="51000"/>
                <a:satMod val="130000"/>
              </a:schemeClr>
            </a:gs>
            <a:gs pos="80000">
              <a:schemeClr val="accent3">
                <a:hueOff val="4625516"/>
                <a:satOff val="-24796"/>
                <a:lumOff val="-3334"/>
                <a:alphaOff val="0"/>
                <a:shade val="93000"/>
                <a:satMod val="13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5">
                  <a:lumMod val="50000"/>
                </a:schemeClr>
              </a:solidFill>
            </a:rPr>
            <a:t>Снег быстрее подтаивает на южных склонах, в результате чего на снегу образуются зазубрины - шипы, направленные к югу. </a:t>
          </a:r>
          <a:endParaRPr lang="ru-RU" sz="2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513110"/>
        <a:ext cx="6400800" cy="1641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C8476-F637-4D31-A68E-59AAE334D23C}">
      <dsp:nvSpPr>
        <dsp:cNvPr id="0" name=""/>
        <dsp:cNvSpPr/>
      </dsp:nvSpPr>
      <dsp:spPr>
        <a:xfrm>
          <a:off x="0" y="72007"/>
          <a:ext cx="6400800" cy="25108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5">
                  <a:lumMod val="50000"/>
                </a:schemeClr>
              </a:solidFill>
            </a:rPr>
            <a:t>В дождливую погоду на северной стороне дерева видна вертикальная темная полоса, образовавшаяся от неравномерного высыхания коры после прекращения осадков</a:t>
          </a:r>
          <a:endParaRPr lang="ru-RU" sz="2900" b="1" kern="1200" dirty="0"/>
        </a:p>
      </dsp:txBody>
      <dsp:txXfrm>
        <a:off x="0" y="72007"/>
        <a:ext cx="6400800" cy="2510819"/>
      </dsp:txXfrm>
    </dsp:sp>
    <dsp:sp modelId="{B1BB1B49-11B9-4720-BA03-B3BFA85E7B5C}">
      <dsp:nvSpPr>
        <dsp:cNvPr id="0" name=""/>
        <dsp:cNvSpPr/>
      </dsp:nvSpPr>
      <dsp:spPr>
        <a:xfrm>
          <a:off x="0" y="2646372"/>
          <a:ext cx="6400800" cy="2510819"/>
        </a:xfrm>
        <a:prstGeom prst="round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shade val="51000"/>
                <a:satMod val="130000"/>
              </a:schemeClr>
            </a:gs>
            <a:gs pos="80000">
              <a:schemeClr val="accent3">
                <a:hueOff val="4625516"/>
                <a:satOff val="-24796"/>
                <a:lumOff val="-3334"/>
                <a:alphaOff val="0"/>
                <a:shade val="93000"/>
                <a:satMod val="13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5">
                  <a:lumMod val="50000"/>
                </a:schemeClr>
              </a:solidFill>
            </a:rPr>
            <a:t>Ветви отдельно стоящих деревьев гуще с южной стороны, но в лесу одного этого признака недостаточно для определения направления движения </a:t>
          </a:r>
          <a:endParaRPr lang="ru-RU" sz="29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646372"/>
        <a:ext cx="6400800" cy="2510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381F-7D8A-437C-85DC-ACB79C34EC8B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416C-0269-4F12-BE16-25AA43204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8502-CF00-4587-A6D4-7653BF882BCE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6ED4-E38C-4D17-A5DF-C547A9A54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D963-47D4-458E-A91B-311622B467EE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716E-FE5E-4872-8663-C606A66F1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D5BE-0C66-4A22-8089-5F0B3F8D60A1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905B-E0A3-4B56-965D-4057D1530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77F9-83A9-447B-B63E-ACCC549E29E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ABCA-309C-4C0B-B296-F1B6F7BDD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9E3F-38D2-4C4D-BE59-6EC8946144A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146-096C-475E-A9C0-BC8346230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3E60-CCF1-45FB-865A-FB7CA57FCC7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E875-7791-4BB8-A49C-F2C11F47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6068-7208-4942-8181-2F71683C3C2B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8B04-CB5D-400E-9828-B4C527FB1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9092-9CE3-48D3-9E1C-C68AC1C0EC41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3DE8-333F-4174-9B8D-DF674FFB1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5729-B3CF-4639-9002-AA27CDF7CDF4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A4EB-53F6-4C0C-9BA8-83B3F9FF1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1AD8-460A-43CB-BD67-9E2A96449AC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A592-CC1F-4A42-B052-F50D78A7E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86C84-FEBB-43AF-8892-0BA5D682D83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0FABF-E270-4A82-A4B9-4B94EFC8E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</a:rPr>
              <a:t>Безопасное</a:t>
            </a:r>
            <a:r>
              <a:rPr lang="ru-RU" sz="4700" b="1" dirty="0" smtClean="0">
                <a:solidFill>
                  <a:schemeClr val="bg1"/>
                </a:solidFill>
              </a:rPr>
              <a:t> поведение в лесу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</a:t>
            </a:r>
            <a:r>
              <a:rPr lang="ru-RU" dirty="0" smtClean="0">
                <a:solidFill>
                  <a:schemeClr val="bg1"/>
                </a:solidFill>
              </a:rPr>
              <a:t>: ученицы </a:t>
            </a:r>
            <a:r>
              <a:rPr lang="ru-RU" dirty="0" smtClean="0">
                <a:solidFill>
                  <a:schemeClr val="bg1"/>
                </a:solidFill>
              </a:rPr>
              <a:t>11 класса </a:t>
            </a:r>
            <a:r>
              <a:rPr lang="ru-RU" dirty="0" err="1" smtClean="0">
                <a:solidFill>
                  <a:schemeClr val="bg1"/>
                </a:solidFill>
              </a:rPr>
              <a:t>Кострова</a:t>
            </a:r>
            <a:r>
              <a:rPr lang="ru-RU" dirty="0" smtClean="0">
                <a:solidFill>
                  <a:schemeClr val="bg1"/>
                </a:solidFill>
              </a:rPr>
              <a:t> Е. и </a:t>
            </a:r>
            <a:r>
              <a:rPr lang="ru-RU" dirty="0" err="1" smtClean="0">
                <a:solidFill>
                  <a:schemeClr val="bg1"/>
                </a:solidFill>
              </a:rPr>
              <a:t>Б</a:t>
            </a:r>
            <a:r>
              <a:rPr lang="ru-RU" dirty="0" err="1" smtClean="0">
                <a:solidFill>
                  <a:schemeClr val="bg1"/>
                </a:solidFill>
              </a:rPr>
              <a:t>оталова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950" y="1989138"/>
            <a:ext cx="8640763" cy="3887787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84416"/>
                </a:solidFill>
              </a:rPr>
              <a:t>        </a:t>
            </a:r>
            <a:r>
              <a:rPr lang="ru-RU" sz="4000" b="1" i="1" dirty="0" smtClean="0">
                <a:solidFill>
                  <a:srgbClr val="084416"/>
                </a:solidFill>
              </a:rPr>
              <a:t>Отправляясь в лес, надо обязательно взять с собой мобильный телефон.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084416"/>
                </a:solidFill>
              </a:rPr>
              <a:t>        Телефон службы Спасения МЧС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Чтобы прогулка по лесу не обернулась бедой,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950" y="1989138"/>
            <a:ext cx="8640763" cy="3887787"/>
          </a:xfrm>
          <a:solidFill>
            <a:srgbClr val="003300"/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умей ориентироваться в лесу;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4" action="ppaction://hlinksldjump"/>
              </a:rPr>
              <a:t>различай ядовитые растения и грибы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5" action="ppaction://hlinksldjump"/>
              </a:rPr>
              <a:t>знай опасных животных;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6" action="ppaction://hlinksldjump"/>
              </a:rPr>
              <a:t>правильно одевайся;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7" action="ppaction://hlinksldjump"/>
              </a:rPr>
              <a:t>знай телефон Службы спасения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7" action="ppaction://hlinksldjump"/>
              </a:rPr>
              <a:t>М</a:t>
            </a:r>
            <a:r>
              <a:rPr lang="ru-RU" b="1" i="1" dirty="0" smtClean="0">
                <a:solidFill>
                  <a:srgbClr val="003300"/>
                </a:solidFill>
                <a:hlinkClick r:id="rId7" action="ppaction://hlinksldjump"/>
              </a:rPr>
              <a:t>ЧС</a:t>
            </a:r>
            <a:endParaRPr lang="ru-RU" b="1" i="1" dirty="0" smtClean="0">
              <a:solidFill>
                <a:srgbClr val="00330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Ориентируемся в лесу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70080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Ориентируемся в лесу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371600" y="1700808"/>
          <a:ext cx="64008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Ориентируемся в лесу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371600" y="1700808"/>
          <a:ext cx="64008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>
            <a:hlinkClick r:id="rId8" action="ppaction://hlinksldjump"/>
          </p:cNvPr>
          <p:cNvSpPr/>
          <p:nvPr/>
        </p:nvSpPr>
        <p:spPr>
          <a:xfrm rot="16200000">
            <a:off x="8101013" y="6092825"/>
            <a:ext cx="6477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</a:rPr>
              <a:t>Ядовитые растения</a:t>
            </a:r>
          </a:p>
        </p:txBody>
      </p:sp>
      <p:pic>
        <p:nvPicPr>
          <p:cNvPr id="3" name="Picture 2" descr="C:\New\Мои документы\Окружающий мир\ПНШ 3 кл. Окр. мир\Материалы для презентации Безопасное поведение влесу\ланды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057275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95263" y="3933825"/>
            <a:ext cx="3816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ЛАНДЫШ МАЙСКИЙ</a:t>
            </a:r>
          </a:p>
        </p:txBody>
      </p:sp>
      <p:pic>
        <p:nvPicPr>
          <p:cNvPr id="3075" name="Picture 3" descr="C:\New\Мои документы\Окружающий мир\ПНШ 3 кл. Окр. мир\Материалы для презентации Безопасное поведение влесу\вороний гл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13" y="1268413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New\Мои документы\Окружающий мир\ПНШ 3 кл. Окр. мир\Материалы для презентации Безопасное поведение влесу\волчье лы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150" y="3810000"/>
            <a:ext cx="2835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3924300" y="6021388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ВОЛЧЬЕ ЛЫКО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5940425" y="4310063"/>
            <a:ext cx="278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Вороний глаз</a:t>
            </a:r>
          </a:p>
        </p:txBody>
      </p:sp>
      <p:sp>
        <p:nvSpPr>
          <p:cNvPr id="7" name="Стрелка вверх 6">
            <a:hlinkClick r:id="rId6" action="ppaction://hlinksldjump"/>
          </p:cNvPr>
          <p:cNvSpPr/>
          <p:nvPr/>
        </p:nvSpPr>
        <p:spPr>
          <a:xfrm>
            <a:off x="8101013" y="6021388"/>
            <a:ext cx="628650" cy="720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ВНИМАНИЕ! КЛЕЩИ!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7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8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3" descr="C:\New\Мои документы\Окружающий мир\ПНШ 3 кл. Окр. мир\Материалы для презентации Безопасное поведение влесу\КЛЕ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2093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New\Мои документы\Окружающий мир\ПНШ 3 кл. Окр. мир\Материалы для презентации Безопасное поведение влесу\КЛЕЩ СОСЁ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913" y="1647825"/>
            <a:ext cx="44386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New\Мои документы\Окружающий мир\ПНШ 3 кл. Окр. мир\Материалы для презентации Безопасное поведение влесу\КЛЕЩ ВПИВАЕТС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738" y="1844675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 такой одежде клещ не страшен!</a:t>
            </a:r>
          </a:p>
        </p:txBody>
      </p:sp>
      <p:sp>
        <p:nvSpPr>
          <p:cNvPr id="9219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New\Мои документы\Окружающий мир\ПНШ 3 кл. Окр. мир\Материалы для презентации Безопасное поведение влесу\противоэнц. костю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New\Мои документы\Окружающий мир\ПНШ 3 кл. Окр. мир\Материалы для презентации Безопасное поведение влесу\противоэнциф. костю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44625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верх 7"/>
          <p:cNvSpPr/>
          <p:nvPr/>
        </p:nvSpPr>
        <p:spPr>
          <a:xfrm>
            <a:off x="8591550" y="6165850"/>
            <a:ext cx="552450" cy="576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6"/>
                </a:solidFill>
              </a:rPr>
              <a:t>Опасные животные</a:t>
            </a: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Никогда не бери в руки лесных жителей!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Они могут быть источниками заразных болезней. </a:t>
            </a:r>
          </a:p>
        </p:txBody>
      </p:sp>
      <p:pic>
        <p:nvPicPr>
          <p:cNvPr id="5123" name="Picture 3" descr="C:\New\Мои документы\Окружающий мир\ПНШ 3 кл. Окр. мир\Материалы для презентации Безопасное поведение влесу\гадю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916113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New\Мои документы\Окружающий мир\ПНШ 3 кл. Окр. мир\Материалы для презентации Безопасное поведение влесу\ё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1484313"/>
            <a:ext cx="5400676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New\Мои документы\Окружающий мир\ПНШ 3 кл. Окр. мир\Материалы для презентации Безопасное поведение влесу\мышь лесн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355975"/>
            <a:ext cx="53165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>
            <a:hlinkClick r:id="rId6" action="ppaction://hlinksldjump"/>
          </p:cNvPr>
          <p:cNvSpPr/>
          <p:nvPr/>
        </p:nvSpPr>
        <p:spPr>
          <a:xfrm>
            <a:off x="468313" y="5949950"/>
            <a:ext cx="431800" cy="5746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4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4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4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314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Безопасное поведение в лесу</vt:lpstr>
      <vt:lpstr>Чтобы прогулка по лесу не обернулась бедой,</vt:lpstr>
      <vt:lpstr>Ориентируемся в лесу</vt:lpstr>
      <vt:lpstr>Ориентируемся в лесу</vt:lpstr>
      <vt:lpstr>Ориентируемся в лесу</vt:lpstr>
      <vt:lpstr>Ядовитые растения</vt:lpstr>
      <vt:lpstr>ВНИМАНИЕ! КЛЕЩИ!</vt:lpstr>
      <vt:lpstr>В такой одежде клещ не страшен!</vt:lpstr>
      <vt:lpstr>Опасные животные</vt:lpstr>
      <vt:lpstr>Запомни!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в лесу</dc:title>
  <dc:creator>Бобылева</dc:creator>
  <cp:lastModifiedBy>Учитель</cp:lastModifiedBy>
  <cp:revision>16</cp:revision>
  <dcterms:created xsi:type="dcterms:W3CDTF">2011-04-13T11:39:26Z</dcterms:created>
  <dcterms:modified xsi:type="dcterms:W3CDTF">2015-10-03T07:42:21Z</dcterms:modified>
</cp:coreProperties>
</file>